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7272338" cy="99012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120"/>
    <a:srgbClr val="CD002C"/>
    <a:srgbClr val="EC3814"/>
    <a:srgbClr val="FF7C80"/>
    <a:srgbClr val="FF9999"/>
    <a:srgbClr val="FFCCCC"/>
    <a:srgbClr val="FFCCFF"/>
    <a:srgbClr val="FF0000"/>
    <a:srgbClr val="FF9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966" y="43"/>
      </p:cViewPr>
      <p:guideLst>
        <p:guide orient="horz" pos="3345"/>
        <p:guide pos="22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8188" y="739775"/>
            <a:ext cx="271938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3126C-6ABA-4434-BCE9-1890CAB1B8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18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781" indent="-284838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498" indent="-228185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868" indent="-228185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6812" indent="-228185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0034" indent="-22818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63256" indent="-22818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16479" indent="-22818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69701" indent="-228185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2EAF672-4E79-4ED7-BE53-3CBEC9198F8D}" type="slidenum">
              <a:rPr lang="en-US" altLang="ja-JP" sz="1200"/>
              <a:pPr/>
              <a:t>2</a:t>
            </a:fld>
            <a:endParaRPr lang="en-US" altLang="ja-JP" sz="1200"/>
          </a:p>
        </p:txBody>
      </p:sp>
      <p:sp>
        <p:nvSpPr>
          <p:cNvPr id="512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09775" y="739775"/>
            <a:ext cx="2717800" cy="3700463"/>
          </a:xfrm>
          <a:ln/>
        </p:spPr>
      </p:sp>
      <p:sp>
        <p:nvSpPr>
          <p:cNvPr id="5124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751" tIns="45376" rIns="90751" bIns="45376"/>
          <a:lstStyle/>
          <a:p>
            <a:pPr eaLnBrk="1" hangingPunct="1">
              <a:spcBef>
                <a:spcPct val="0"/>
              </a:spcBef>
            </a:pPr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5125" name="スライド番号プレースホルダ 3"/>
          <p:cNvSpPr txBox="1">
            <a:spLocks noGrp="1"/>
          </p:cNvSpPr>
          <p:nvPr/>
        </p:nvSpPr>
        <p:spPr bwMode="auto">
          <a:xfrm>
            <a:off x="3814000" y="9369924"/>
            <a:ext cx="2920193" cy="49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1" tIns="45376" rIns="90751" bIns="45376" anchor="b"/>
          <a:lstStyle>
            <a:lvl1pPr defTabSz="8953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029B4BE-07C0-4422-B840-DC826273B801}" type="slidenum">
              <a:rPr lang="en-US" altLang="ja-JP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en-US" altLang="ja-JP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1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6100" y="3076575"/>
            <a:ext cx="6180138" cy="21209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0613" y="5610225"/>
            <a:ext cx="5091112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C5755-00FA-4344-96BE-9A5947D418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408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E6612-5BFC-414A-BCA0-270B5275CD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54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73675" y="396875"/>
            <a:ext cx="1635125" cy="84470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3538" y="396875"/>
            <a:ext cx="4757737" cy="84470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6F6A4-A29A-4F82-99E0-3572E81D4F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3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030E2-3548-470C-86F9-938CD86502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23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6362700"/>
            <a:ext cx="6181725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4675" y="4197350"/>
            <a:ext cx="6181725" cy="2165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309F5-90EE-4F21-814E-2DA2CA76F0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0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3538" y="2309813"/>
            <a:ext cx="3195637" cy="653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11575" y="2309813"/>
            <a:ext cx="3197225" cy="6534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DD7B2-433F-4287-A6F2-E507822B98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98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38" y="396875"/>
            <a:ext cx="6545262" cy="1649413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38" y="2216150"/>
            <a:ext cx="3213100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3538" y="3140075"/>
            <a:ext cx="3213100" cy="5703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94113" y="2216150"/>
            <a:ext cx="321468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94113" y="3140075"/>
            <a:ext cx="3214687" cy="5703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37A3F-EE91-4D20-A1B0-3C8D52B2FC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748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7975B-C39B-4B56-9B20-BDF961830C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19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2FE49-36D3-4BE9-9A4F-4FACD201A9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55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38" y="393700"/>
            <a:ext cx="2392362" cy="1677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43213" y="393700"/>
            <a:ext cx="4065587" cy="8450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3538" y="2071688"/>
            <a:ext cx="2392362" cy="6772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32604-663B-4B94-99DB-62A52D6D8D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81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575" y="6931025"/>
            <a:ext cx="4364038" cy="8175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25575" y="884238"/>
            <a:ext cx="4364038" cy="5940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25575" y="7748588"/>
            <a:ext cx="4364038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F3E80-63E7-429A-8E9F-8C22653142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98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3538" y="396875"/>
            <a:ext cx="6545262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67" tIns="48033" rIns="96067" bIns="48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3538" y="2309813"/>
            <a:ext cx="6545262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3538" y="9017000"/>
            <a:ext cx="16970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defTabSz="960438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9017000"/>
            <a:ext cx="23034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algn="ctr" defTabSz="960438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1763" y="9017000"/>
            <a:ext cx="16970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67" tIns="48033" rIns="96067" bIns="48033" numCol="1" anchor="t" anchorCtr="0" compatLnSpc="1">
            <a:prstTxWarp prst="textNoShape">
              <a:avLst/>
            </a:prstTxWarp>
          </a:bodyPr>
          <a:lstStyle>
            <a:lvl1pPr algn="r" defTabSz="960438">
              <a:defRPr sz="1500"/>
            </a:lvl1pPr>
          </a:lstStyle>
          <a:p>
            <a:fld id="{D62247D4-984A-402E-A2BF-E1CA80C50C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60438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60438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60438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60438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60438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60438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60438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60438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0363" indent="-360363" algn="l" defTabSz="960438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81050" indent="-300038" algn="l" defTabSz="960438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200150" indent="-239713" algn="l" defTabSz="960438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81163" indent="-239713" algn="l" defTabSz="960438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62175" indent="-241300" algn="l" defTabSz="960438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9375" indent="-241300" algn="l" defTabSz="960438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76575" indent="-241300" algn="l" defTabSz="960438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33775" indent="-241300" algn="l" defTabSz="960438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90975" indent="-241300" algn="l" defTabSz="960438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7272338" cy="968787"/>
          </a:xfrm>
          <a:prstGeom prst="rect">
            <a:avLst/>
          </a:prstGeom>
          <a:solidFill>
            <a:srgbClr val="B8012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6067" tIns="48033" rIns="96067" bIns="48033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81013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60438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41450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+mn-ea"/>
                <a:ea typeface="+mn-ea"/>
              </a:rPr>
              <a:t>｢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  <a:ea typeface="+mn-ea"/>
              </a:rPr>
              <a:t>事業継続力強化計画策定</a:t>
            </a:r>
            <a:r>
              <a:rPr lang="ja-JP" altLang="ja-JP" sz="3600" b="1" dirty="0">
                <a:solidFill>
                  <a:schemeClr val="bg1"/>
                </a:solidFill>
                <a:latin typeface="+mn-ea"/>
                <a:ea typeface="+mn-ea"/>
              </a:rPr>
              <a:t>｣セミナー</a:t>
            </a:r>
            <a:endParaRPr lang="en-US" altLang="ja-JP" sz="36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buNone/>
            </a:pPr>
            <a:endParaRPr lang="ja-JP" altLang="ja-JP" sz="1400" dirty="0">
              <a:solidFill>
                <a:schemeClr val="bg1"/>
              </a:solidFill>
            </a:endParaRPr>
          </a:p>
        </p:txBody>
      </p:sp>
      <p:sp>
        <p:nvSpPr>
          <p:cNvPr id="2053" name="AutoShape 8"/>
          <p:cNvSpPr>
            <a:spLocks noChangeArrowheads="1"/>
          </p:cNvSpPr>
          <p:nvPr/>
        </p:nvSpPr>
        <p:spPr bwMode="auto">
          <a:xfrm>
            <a:off x="225425" y="2718371"/>
            <a:ext cx="863600" cy="302612"/>
          </a:xfrm>
          <a:prstGeom prst="roundRect">
            <a:avLst>
              <a:gd name="adj" fmla="val 16667"/>
            </a:avLst>
          </a:prstGeom>
          <a:noFill/>
          <a:ln>
            <a:solidFill>
              <a:srgbClr val="B8012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日時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116013" y="2667849"/>
            <a:ext cx="45191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２０２０年７月２０日（月）１３時３０分～１６時３０分</a:t>
            </a:r>
          </a:p>
        </p:txBody>
      </p:sp>
      <p:sp>
        <p:nvSpPr>
          <p:cNvPr id="2055" name="AutoShape 10"/>
          <p:cNvSpPr>
            <a:spLocks noChangeArrowheads="1"/>
          </p:cNvSpPr>
          <p:nvPr/>
        </p:nvSpPr>
        <p:spPr bwMode="auto">
          <a:xfrm>
            <a:off x="225425" y="3150419"/>
            <a:ext cx="863600" cy="266307"/>
          </a:xfrm>
          <a:prstGeom prst="roundRect">
            <a:avLst>
              <a:gd name="adj" fmla="val 16667"/>
            </a:avLst>
          </a:prstGeom>
          <a:ln>
            <a:solidFill>
              <a:srgbClr val="B8012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場所</a:t>
            </a:r>
            <a:endParaRPr lang="ja-JP" altLang="en-US" sz="1800" dirty="0">
              <a:latin typeface="+mn-ea"/>
              <a:ea typeface="+mn-ea"/>
            </a:endParaRP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168395" y="3078411"/>
            <a:ext cx="30828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j-ea"/>
                <a:ea typeface="+mj-ea"/>
              </a:rPr>
              <a:t>損保ジャパン富山ビル９階会議室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2057" name="AutoShape 12"/>
          <p:cNvSpPr>
            <a:spLocks noChangeArrowheads="1"/>
          </p:cNvSpPr>
          <p:nvPr/>
        </p:nvSpPr>
        <p:spPr bwMode="auto">
          <a:xfrm>
            <a:off x="225425" y="3510459"/>
            <a:ext cx="863600" cy="285236"/>
          </a:xfrm>
          <a:prstGeom prst="roundRect">
            <a:avLst>
              <a:gd name="adj" fmla="val 16667"/>
            </a:avLst>
          </a:prstGeom>
          <a:ln>
            <a:solidFill>
              <a:srgbClr val="B8012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定員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1168042" y="3438451"/>
            <a:ext cx="5779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ご予約制・先着　５０名</a:t>
            </a:r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en-US" altLang="ja-JP" sz="1100" dirty="0">
                <a:latin typeface="+mn-ea"/>
                <a:ea typeface="+mn-ea"/>
              </a:rPr>
              <a:t>※</a:t>
            </a:r>
            <a:r>
              <a:rPr lang="ja-JP" altLang="en-US" sz="1100" b="1" dirty="0">
                <a:latin typeface="+mn-ea"/>
                <a:ea typeface="+mn-ea"/>
              </a:rPr>
              <a:t>企業経営者</a:t>
            </a:r>
            <a:r>
              <a:rPr lang="ja-JP" altLang="en-US" sz="900" dirty="0">
                <a:latin typeface="+mn-ea"/>
                <a:ea typeface="+mn-ea"/>
              </a:rPr>
              <a:t>及び人事・総務ご担当者のご参加をお勧めいたします。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/>
          <a:srcRect l="21125" t="15000" r="21125"/>
          <a:stretch/>
        </p:blipFill>
        <p:spPr>
          <a:xfrm>
            <a:off x="5255101" y="4779473"/>
            <a:ext cx="1368152" cy="1568194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2065" name="Rectangle 25"/>
          <p:cNvSpPr>
            <a:spLocks noChangeArrowheads="1"/>
          </p:cNvSpPr>
          <p:nvPr/>
        </p:nvSpPr>
        <p:spPr bwMode="auto">
          <a:xfrm>
            <a:off x="356328" y="6384389"/>
            <a:ext cx="64087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【講師紹介】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１９８０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保険会社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入社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入社以来、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４０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にわたり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企業のリスクマネジメント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に従事し、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事業部長や本部長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を歴任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。企業や団体にリスクマネジメントコンサルティングの提供や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セミナーの講師等で活動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事業継続推進機構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副理事長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日本危機管理士機構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理事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にも就任するなど、ＢＣＰ普及の促進に尽力している。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上記以外の国の主な委員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・中小企業庁　中小企業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BCP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支援ガイドブックの策定研究会の委員に就任（２０１７年就任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・中小企業庁　中小企業強靭化研究会の委員に就任（２０１８年就任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0" name="Rectangle 42"/>
          <p:cNvSpPr>
            <a:spLocks noChangeArrowheads="1"/>
          </p:cNvSpPr>
          <p:nvPr/>
        </p:nvSpPr>
        <p:spPr bwMode="auto">
          <a:xfrm>
            <a:off x="257046" y="4911130"/>
            <a:ext cx="482441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/>
              <a:t>■　講　師　　ＳＯＭＰＯリスクマネジメント株式会社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/>
              <a:t>　　　　　　　首席フェロー</a:t>
            </a:r>
            <a:r>
              <a:rPr lang="ja-JP" altLang="en-US" sz="1800" b="1" dirty="0"/>
              <a:t>　　</a:t>
            </a:r>
            <a:r>
              <a:rPr lang="ja-JP" altLang="en-US" sz="2000" b="1" dirty="0"/>
              <a:t>高橋　孝一　</a:t>
            </a:r>
            <a:r>
              <a:rPr lang="ja-JP" altLang="en-US" sz="1400" b="1" dirty="0"/>
              <a:t>氏</a:t>
            </a:r>
          </a:p>
        </p:txBody>
      </p:sp>
      <p:sp>
        <p:nvSpPr>
          <p:cNvPr id="2071" name="Rectangle 43"/>
          <p:cNvSpPr>
            <a:spLocks noChangeArrowheads="1"/>
          </p:cNvSpPr>
          <p:nvPr/>
        </p:nvSpPr>
        <p:spPr bwMode="auto">
          <a:xfrm>
            <a:off x="370802" y="5575171"/>
            <a:ext cx="4608512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B8012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dirty="0">
                <a:solidFill>
                  <a:srgbClr val="B8012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内閣府ＢＣＰ策定運用ガイドライン作成専門委員　</a:t>
            </a:r>
            <a:endParaRPr lang="en-US" altLang="ja-JP" sz="1200" dirty="0">
              <a:solidFill>
                <a:srgbClr val="B8012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B8012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●中小企業庁ＢＣＰ策定運用指針作成専門委員　</a:t>
            </a:r>
            <a:endParaRPr lang="en-US" altLang="ja-JP" sz="1200" dirty="0">
              <a:solidFill>
                <a:srgbClr val="B8012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B8012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0" dirty="0">
                <a:solidFill>
                  <a:srgbClr val="B8012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日本商工会議所のＢＣＰ策定指定講師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100" b="1" dirty="0">
              <a:solidFill>
                <a:srgbClr val="C00000"/>
              </a:solidFill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2411413" y="9796641"/>
            <a:ext cx="4860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0438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960438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960438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960438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960438" eaLnBrk="0" hangingPunct="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960438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 dirty="0">
                <a:solidFill>
                  <a:schemeClr val="bg1"/>
                </a:solidFill>
              </a:rPr>
              <a:t>　</a:t>
            </a:r>
            <a:endParaRPr lang="en-US" altLang="ja-JP" sz="800" dirty="0">
              <a:solidFill>
                <a:schemeClr val="bg1"/>
              </a:solidFill>
            </a:endParaRPr>
          </a:p>
          <a:p>
            <a:pPr eaLnBrk="1" hangingPunct="1"/>
            <a:endParaRPr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801" y="7883202"/>
            <a:ext cx="1965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■　プログラム</a:t>
            </a:r>
          </a:p>
        </p:txBody>
      </p:sp>
      <p:sp>
        <p:nvSpPr>
          <p:cNvPr id="15" name="角丸四角形 14"/>
          <p:cNvSpPr/>
          <p:nvPr/>
        </p:nvSpPr>
        <p:spPr bwMode="auto">
          <a:xfrm>
            <a:off x="163545" y="9417645"/>
            <a:ext cx="7012013" cy="307336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共催</a:t>
            </a:r>
            <a:r>
              <a:rPr kumimoji="1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：株式会社北陸銀行、損害保険ジャパン株式会社富山支店　　　　　　　　　　　</a:t>
            </a:r>
            <a:endParaRPr kumimoji="1" lang="en-US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6418" y="8145633"/>
            <a:ext cx="6384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１．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ＢＣＰとは？その必要性と防災との違い</a:t>
            </a: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中小企業強靭化法における事業継続力強化計画とＢＣＰの違いおよび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インセンティブ（国、県の各種支援制度のご紹介）</a:t>
            </a: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事業継続力強化計画認定申請書の策定演習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037935"/>
            <a:ext cx="7776864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1400"/>
              </a:lnSpc>
              <a:spcBef>
                <a:spcPts val="200"/>
              </a:spcBef>
              <a:buFontTx/>
              <a:buNone/>
            </a:pPr>
            <a:r>
              <a:rPr lang="ja-JP" altLang="en-US" sz="1100" dirty="0"/>
              <a:t>　新型コロナウイルスの影響により、企業活動に様々な影響が出ていることかと思います。</a:t>
            </a:r>
            <a:endParaRPr lang="en-US" altLang="ja-JP" sz="1100" dirty="0"/>
          </a:p>
          <a:p>
            <a:pPr eaLnBrk="1" hangingPunct="1">
              <a:lnSpc>
                <a:spcPts val="1400"/>
              </a:lnSpc>
              <a:spcBef>
                <a:spcPts val="200"/>
              </a:spcBef>
              <a:buFontTx/>
              <a:buNone/>
            </a:pPr>
            <a:r>
              <a:rPr lang="ja-JP" altLang="en-US" sz="1100" dirty="0"/>
              <a:t>　２０１９年５</a:t>
            </a:r>
            <a:r>
              <a:rPr lang="ja-JP" altLang="ja-JP" sz="1100" dirty="0"/>
              <a:t>月末に「中小企業強靱化法」が成立し、中小企業に「事業継続力強化計画」の策定を推進</a:t>
            </a:r>
            <a:r>
              <a:rPr lang="ja-JP" altLang="en-US" sz="1100" dirty="0"/>
              <a:t>するため、</a:t>
            </a:r>
            <a:r>
              <a:rPr lang="ja-JP" altLang="ja-JP" sz="1100" dirty="0"/>
              <a:t>国</a:t>
            </a:r>
            <a:r>
              <a:rPr lang="ja-JP" altLang="en-US" sz="1100" dirty="0"/>
              <a:t>で</a:t>
            </a:r>
            <a:r>
              <a:rPr lang="ja-JP" altLang="ja-JP" sz="1100" dirty="0"/>
              <a:t>は</a:t>
            </a:r>
            <a:endParaRPr lang="en-US" altLang="ja-JP" sz="1100" dirty="0"/>
          </a:p>
          <a:p>
            <a:pPr eaLnBrk="1" hangingPunct="1">
              <a:lnSpc>
                <a:spcPts val="1400"/>
              </a:lnSpc>
              <a:spcBef>
                <a:spcPts val="200"/>
              </a:spcBef>
              <a:buFontTx/>
              <a:buNone/>
            </a:pPr>
            <a:r>
              <a:rPr lang="ja-JP" altLang="ja-JP" sz="1100" dirty="0"/>
              <a:t>「</a:t>
            </a:r>
            <a:r>
              <a:rPr lang="ja-JP" altLang="en-US" sz="1100" dirty="0"/>
              <a:t>経済産業</a:t>
            </a:r>
            <a:r>
              <a:rPr lang="ja-JP" altLang="ja-JP" sz="1100" dirty="0"/>
              <a:t>大臣認定制度」</a:t>
            </a:r>
            <a:r>
              <a:rPr lang="ja-JP" altLang="en-US" sz="1100" dirty="0"/>
              <a:t>により、補助金の優先採択や税制優遇、融資制度</a:t>
            </a:r>
            <a:r>
              <a:rPr lang="ja-JP" altLang="ja-JP" sz="1100" dirty="0"/>
              <a:t>など様々</a:t>
            </a:r>
            <a:r>
              <a:rPr lang="ja-JP" altLang="en-US" sz="1100" dirty="0"/>
              <a:t>な</a:t>
            </a:r>
            <a:r>
              <a:rPr lang="ja-JP" altLang="ja-JP" sz="1100" dirty="0"/>
              <a:t>支援策を</a:t>
            </a:r>
            <a:r>
              <a:rPr lang="ja-JP" altLang="en-US" sz="1100" dirty="0"/>
              <a:t>整備しています</a:t>
            </a:r>
            <a:r>
              <a:rPr lang="ja-JP" altLang="ja-JP" sz="1100" dirty="0"/>
              <a:t>。</a:t>
            </a:r>
          </a:p>
          <a:p>
            <a:pPr>
              <a:lnSpc>
                <a:spcPts val="1400"/>
              </a:lnSpc>
              <a:spcBef>
                <a:spcPts val="200"/>
              </a:spcBef>
              <a:buNone/>
            </a:pPr>
            <a:r>
              <a:rPr lang="ja-JP" altLang="en-US" sz="1100" dirty="0"/>
              <a:t>　</a:t>
            </a:r>
            <a:r>
              <a:rPr lang="ja-JP" altLang="ja-JP" sz="1100" dirty="0"/>
              <a:t>本セミナーでは、中小企業強靱化法の内容</a:t>
            </a:r>
            <a:r>
              <a:rPr lang="ja-JP" altLang="en-US" sz="1100" dirty="0"/>
              <a:t>や、</a:t>
            </a:r>
            <a:r>
              <a:rPr lang="ja-JP" altLang="ja-JP" sz="1100" dirty="0"/>
              <a:t>法を</a:t>
            </a:r>
            <a:r>
              <a:rPr lang="ja-JP" altLang="en-US" sz="1100" dirty="0"/>
              <a:t>ふ</a:t>
            </a:r>
            <a:r>
              <a:rPr lang="ja-JP" altLang="ja-JP" sz="1100" dirty="0"/>
              <a:t>まえた事業継続力強化計画と</a:t>
            </a:r>
            <a:r>
              <a:rPr lang="ja-JP" altLang="en-US" sz="1100" dirty="0"/>
              <a:t>ＢＣＰ</a:t>
            </a:r>
            <a:r>
              <a:rPr lang="ja-JP" altLang="ja-JP" sz="1100" dirty="0"/>
              <a:t>との関係</a:t>
            </a:r>
            <a:r>
              <a:rPr lang="ja-JP" altLang="en-US" sz="1100" dirty="0"/>
              <a:t>について</a:t>
            </a:r>
            <a:r>
              <a:rPr lang="ja-JP" altLang="ja-JP" sz="1100" dirty="0"/>
              <a:t>解説</a:t>
            </a:r>
            <a:r>
              <a:rPr lang="ja-JP" altLang="en-US" sz="1100" dirty="0"/>
              <a:t>する</a:t>
            </a:r>
            <a:endParaRPr lang="en-US" altLang="ja-JP" sz="1100" dirty="0"/>
          </a:p>
          <a:p>
            <a:pPr>
              <a:lnSpc>
                <a:spcPts val="1400"/>
              </a:lnSpc>
              <a:spcBef>
                <a:spcPts val="200"/>
              </a:spcBef>
              <a:buNone/>
            </a:pPr>
            <a:r>
              <a:rPr lang="ja-JP" altLang="en-US" sz="1100" dirty="0"/>
              <a:t>とともに、</a:t>
            </a:r>
            <a:r>
              <a:rPr lang="ja-JP" altLang="en-US" sz="1100" b="1" u="sng" dirty="0"/>
              <a:t>「自社の事業継続力強化計画」の策定演習を行い、申請ができる計画書をお持ち帰りいただくことができます。</a:t>
            </a:r>
          </a:p>
          <a:p>
            <a:pPr>
              <a:lnSpc>
                <a:spcPts val="1400"/>
              </a:lnSpc>
              <a:spcBef>
                <a:spcPts val="200"/>
              </a:spcBef>
              <a:buNone/>
            </a:pPr>
            <a:r>
              <a:rPr lang="ja-JP" altLang="en-US" sz="1100" dirty="0"/>
              <a:t>　また、当日は中小企業庁から公表されました「</a:t>
            </a:r>
            <a:r>
              <a:rPr lang="ja-JP" altLang="en-US" sz="1050" dirty="0"/>
              <a:t>新型ウイルス感染症ハンドブック</a:t>
            </a:r>
            <a:r>
              <a:rPr lang="en-US" altLang="ja-JP" sz="1050" dirty="0"/>
              <a:t>(</a:t>
            </a:r>
            <a:r>
              <a:rPr lang="ja-JP" altLang="en-US" sz="1100" dirty="0"/>
              <a:t>新型ウイルス感染症蔓延時に中小</a:t>
            </a:r>
            <a:endParaRPr lang="en-US" altLang="ja-JP" sz="1100" dirty="0"/>
          </a:p>
          <a:p>
            <a:pPr>
              <a:lnSpc>
                <a:spcPts val="1400"/>
              </a:lnSpc>
              <a:spcBef>
                <a:spcPts val="200"/>
              </a:spcBef>
              <a:buNone/>
            </a:pPr>
            <a:r>
              <a:rPr lang="ja-JP" altLang="en-US" sz="1100" dirty="0"/>
              <a:t>企業が取り組むべき対応</a:t>
            </a:r>
            <a:r>
              <a:rPr lang="en-US" altLang="ja-JP" sz="1100" dirty="0"/>
              <a:t>)</a:t>
            </a:r>
            <a:r>
              <a:rPr lang="ja-JP" altLang="en-US" sz="1100" dirty="0"/>
              <a:t>」についても解説いたします。</a:t>
            </a:r>
            <a:endParaRPr lang="ja-JP" altLang="ja-JP" sz="1100" dirty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8042" y="4228952"/>
            <a:ext cx="4340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お名刺をお持ちください</a:t>
            </a:r>
            <a:endParaRPr kumimoji="1" lang="ja-JP" altLang="en-US" sz="1600" dirty="0"/>
          </a:p>
        </p:txBody>
      </p:sp>
      <p:sp>
        <p:nvSpPr>
          <p:cNvPr id="10" name="角丸四角形 9"/>
          <p:cNvSpPr/>
          <p:nvPr/>
        </p:nvSpPr>
        <p:spPr bwMode="auto">
          <a:xfrm>
            <a:off x="100851" y="4716424"/>
            <a:ext cx="7070635" cy="4581250"/>
          </a:xfrm>
          <a:prstGeom prst="roundRect">
            <a:avLst/>
          </a:prstGeom>
          <a:noFill/>
          <a:ln w="63500" cap="flat" cmpd="thickThin" algn="ctr">
            <a:solidFill>
              <a:srgbClr val="B80120">
                <a:alpha val="98824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250235" y="3911049"/>
            <a:ext cx="863600" cy="302612"/>
          </a:xfrm>
          <a:prstGeom prst="roundRect">
            <a:avLst>
              <a:gd name="adj" fmla="val 16667"/>
            </a:avLst>
          </a:prstGeom>
          <a:noFill/>
          <a:ln>
            <a:solidFill>
              <a:srgbClr val="B8012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参加費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68042" y="3883547"/>
            <a:ext cx="167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無料</a:t>
            </a:r>
            <a:endParaRPr kumimoji="1" lang="ja-JP" altLang="en-US" sz="1600" dirty="0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30593" y="4311906"/>
            <a:ext cx="863600" cy="302612"/>
          </a:xfrm>
          <a:prstGeom prst="roundRect">
            <a:avLst>
              <a:gd name="adj" fmla="val 16667"/>
            </a:avLst>
          </a:prstGeom>
          <a:noFill/>
          <a:ln>
            <a:solidFill>
              <a:srgbClr val="B8012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n-ea"/>
                <a:ea typeface="+mn-ea"/>
              </a:rPr>
              <a:t>備考</a:t>
            </a:r>
          </a:p>
        </p:txBody>
      </p:sp>
    </p:spTree>
    <p:extLst>
      <p:ext uri="{BB962C8B-B14F-4D97-AF65-F5344CB8AC3E}">
        <p14:creationId xmlns:p14="http://schemas.microsoft.com/office/powerpoint/2010/main" val="20547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108165" y="8590250"/>
            <a:ext cx="7072486" cy="89687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75" name="Rectangle 50"/>
          <p:cNvSpPr>
            <a:spLocks noChangeArrowheads="1"/>
          </p:cNvSpPr>
          <p:nvPr/>
        </p:nvSpPr>
        <p:spPr bwMode="auto">
          <a:xfrm>
            <a:off x="0" y="6000750"/>
            <a:ext cx="18415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539580" anchor="ctr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br>
              <a:rPr lang="en-US" altLang="ja-JP" sz="14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lang="en-US" altLang="ja-JP" sz="1400" dirty="0"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076" name="Rectangle 60"/>
          <p:cNvSpPr>
            <a:spLocks noChangeArrowheads="1"/>
          </p:cNvSpPr>
          <p:nvPr/>
        </p:nvSpPr>
        <p:spPr bwMode="auto">
          <a:xfrm>
            <a:off x="0" y="3597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sz="1800" b="1" dirty="0"/>
          </a:p>
        </p:txBody>
      </p:sp>
      <p:sp>
        <p:nvSpPr>
          <p:cNvPr id="3078" name="Rectangle 62"/>
          <p:cNvSpPr>
            <a:spLocks noChangeArrowheads="1"/>
          </p:cNvSpPr>
          <p:nvPr/>
        </p:nvSpPr>
        <p:spPr bwMode="auto">
          <a:xfrm>
            <a:off x="177800" y="5939567"/>
            <a:ext cx="30588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</a:rPr>
              <a:t>■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開催日時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２０２０年７月２０日</a:t>
            </a:r>
            <a:r>
              <a:rPr lang="en-US" altLang="ja-JP" sz="105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月</a:t>
            </a:r>
            <a:r>
              <a:rPr lang="en-US" altLang="ja-JP" sz="1050" dirty="0">
                <a:solidFill>
                  <a:srgbClr val="000000"/>
                </a:solidFill>
                <a:latin typeface="+mn-ea"/>
                <a:ea typeface="+mn-ea"/>
              </a:rPr>
              <a:t>)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>
                <a:solidFill>
                  <a:srgbClr val="000000"/>
                </a:solidFill>
                <a:latin typeface="+mn-ea"/>
              </a:rPr>
              <a:t>１３時３０分～１６時３０分</a:t>
            </a:r>
            <a:endParaRPr lang="en-US" altLang="ja-JP" sz="1050" dirty="0">
              <a:latin typeface="+mn-ea"/>
            </a:endParaRPr>
          </a:p>
        </p:txBody>
      </p:sp>
      <p:sp>
        <p:nvSpPr>
          <p:cNvPr id="3079" name="Rectangle 150"/>
          <p:cNvSpPr>
            <a:spLocks noChangeArrowheads="1"/>
          </p:cNvSpPr>
          <p:nvPr/>
        </p:nvSpPr>
        <p:spPr bwMode="auto">
          <a:xfrm>
            <a:off x="0" y="7153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sz="1800" dirty="0">
              <a:latin typeface="Calibri" panose="020F0502020204030204" pitchFamily="34" charset="0"/>
            </a:endParaRPr>
          </a:p>
        </p:txBody>
      </p:sp>
      <p:sp>
        <p:nvSpPr>
          <p:cNvPr id="3126" name="Rectangle 331"/>
          <p:cNvSpPr>
            <a:spLocks noChangeArrowheads="1"/>
          </p:cNvSpPr>
          <p:nvPr/>
        </p:nvSpPr>
        <p:spPr bwMode="auto">
          <a:xfrm>
            <a:off x="15071" y="5142962"/>
            <a:ext cx="430411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60438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60438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60438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60438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60438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/>
              <a:t>※</a:t>
            </a:r>
            <a:r>
              <a:rPr lang="ja-JP" altLang="en-US" sz="1200" b="1" dirty="0"/>
              <a:t>企業経営者</a:t>
            </a:r>
            <a:r>
              <a:rPr lang="ja-JP" altLang="en-US" sz="1100" b="1" dirty="0"/>
              <a:t>及び人事・総務ご担当者のご参加をお勧めいたします。　　</a:t>
            </a:r>
            <a:r>
              <a:rPr lang="en-US" altLang="ja-JP" sz="1100" b="1" dirty="0"/>
              <a:t>1</a:t>
            </a:r>
            <a:r>
              <a:rPr lang="ja-JP" altLang="en-US" sz="1100" b="1" dirty="0"/>
              <a:t>企業様あたり</a:t>
            </a:r>
            <a:r>
              <a:rPr lang="en-US" altLang="ja-JP" sz="1100" b="1" dirty="0"/>
              <a:t>2</a:t>
            </a:r>
            <a:r>
              <a:rPr lang="ja-JP" altLang="en-US" sz="1100" b="1" dirty="0"/>
              <a:t>名以内のご出席でお願い致します。</a:t>
            </a:r>
          </a:p>
        </p:txBody>
      </p:sp>
      <p:sp>
        <p:nvSpPr>
          <p:cNvPr id="25" name="Rectangle 62"/>
          <p:cNvSpPr>
            <a:spLocks noChangeArrowheads="1"/>
          </p:cNvSpPr>
          <p:nvPr/>
        </p:nvSpPr>
        <p:spPr bwMode="auto">
          <a:xfrm>
            <a:off x="163513" y="6629450"/>
            <a:ext cx="18069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</a:rPr>
              <a:t>■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</a:rPr>
              <a:t>会場案内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　　</a:t>
            </a:r>
            <a:r>
              <a:rPr lang="ja-JP" altLang="ja-JP" sz="1000" dirty="0">
                <a:latin typeface="+mn-ea"/>
                <a:ea typeface="+mn-ea"/>
              </a:rPr>
              <a:t>損保ジャパン</a:t>
            </a:r>
            <a:r>
              <a:rPr lang="ja-JP" altLang="en-US" sz="1000" dirty="0">
                <a:latin typeface="+mn-ea"/>
                <a:ea typeface="+mn-ea"/>
              </a:rPr>
              <a:t>富山</a:t>
            </a:r>
            <a:r>
              <a:rPr lang="ja-JP" altLang="ja-JP" sz="1000" dirty="0">
                <a:latin typeface="+mn-ea"/>
                <a:ea typeface="+mn-ea"/>
              </a:rPr>
              <a:t>ビル　</a:t>
            </a:r>
            <a:r>
              <a:rPr lang="ja-JP" altLang="en-US" sz="1000" dirty="0">
                <a:latin typeface="+mn-ea"/>
                <a:ea typeface="+mn-ea"/>
              </a:rPr>
              <a:t>９</a:t>
            </a:r>
            <a:r>
              <a:rPr lang="en-US" altLang="ja-JP" sz="1000" dirty="0">
                <a:latin typeface="+mn-ea"/>
                <a:ea typeface="+mn-ea"/>
              </a:rPr>
              <a:t>F</a:t>
            </a:r>
            <a:endParaRPr lang="ja-JP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　　</a:t>
            </a:r>
            <a:r>
              <a:rPr lang="ja-JP" altLang="ja-JP" sz="1000" dirty="0">
                <a:latin typeface="+mn-ea"/>
                <a:ea typeface="+mn-ea"/>
              </a:rPr>
              <a:t>〒</a:t>
            </a:r>
            <a:r>
              <a:rPr lang="ja-JP" altLang="en-US" sz="1000" dirty="0">
                <a:latin typeface="+mn-ea"/>
                <a:ea typeface="+mn-ea"/>
              </a:rPr>
              <a:t>９３０ー００２９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　　富山県富山市本町３－２１</a:t>
            </a:r>
            <a:endParaRPr lang="en-US" altLang="ja-JP" sz="1400" dirty="0">
              <a:latin typeface="+mn-ea"/>
              <a:ea typeface="+mn-ea"/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3554487" y="5554365"/>
            <a:ext cx="15938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100" b="1" dirty="0">
                <a:solidFill>
                  <a:srgbClr val="000000"/>
                </a:solidFill>
                <a:latin typeface="Calibri" panose="020F0502020204030204" pitchFamily="34" charset="0"/>
                <a:ea typeface="HGPｺﾞｼｯｸM" panose="020B0600000000000000" pitchFamily="50" charset="-128"/>
              </a:rPr>
              <a:t>＜会場までのアクセス＞</a:t>
            </a:r>
            <a:endParaRPr lang="en-US" altLang="ja-JP" sz="1100" b="1" dirty="0">
              <a:latin typeface="Calibri" panose="020F050202020403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9982" y="280442"/>
            <a:ext cx="265050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TEL:076-441-7639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165" y="8614896"/>
            <a:ext cx="73404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j-ea"/>
                <a:ea typeface="+mj-ea"/>
              </a:rPr>
              <a:t>【</a:t>
            </a:r>
            <a:r>
              <a:rPr lang="ja-JP" altLang="en-US" sz="1200" dirty="0">
                <a:latin typeface="+mj-ea"/>
                <a:ea typeface="+mj-ea"/>
              </a:rPr>
              <a:t>お問い合わせ先</a:t>
            </a:r>
            <a:r>
              <a:rPr lang="en-US" altLang="ja-JP" sz="1200" dirty="0">
                <a:latin typeface="+mj-ea"/>
                <a:ea typeface="+mj-ea"/>
              </a:rPr>
              <a:t>】 </a:t>
            </a:r>
            <a:r>
              <a:rPr lang="ja-JP" altLang="en-US" sz="1200" dirty="0">
                <a:latin typeface="+mj-ea"/>
                <a:ea typeface="+mj-ea"/>
              </a:rPr>
              <a:t>　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損害保険ジャパン株式会社富山支店　担当：今村・山本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100" b="1" dirty="0">
                <a:latin typeface="+mj-ea"/>
                <a:ea typeface="+mj-ea"/>
              </a:rPr>
              <a:t>ＴＥＬ：０７６－４４１－７６３９　　ＦＡＸ：０７６－４４２－２４３７　　Ｅ</a:t>
            </a:r>
            <a:r>
              <a:rPr lang="en-US" altLang="ja-JP" sz="1100" b="1" dirty="0">
                <a:latin typeface="+mj-ea"/>
                <a:ea typeface="+mj-ea"/>
              </a:rPr>
              <a:t>mail</a:t>
            </a:r>
            <a:r>
              <a:rPr lang="ja-JP" altLang="en-US" sz="1100" b="1" dirty="0">
                <a:latin typeface="+mj-ea"/>
                <a:ea typeface="+mj-ea"/>
              </a:rPr>
              <a:t>：</a:t>
            </a:r>
            <a:r>
              <a:rPr lang="en-US" altLang="ja-JP" sz="1100" b="1" dirty="0">
                <a:latin typeface="+mj-ea"/>
                <a:ea typeface="+mj-ea"/>
              </a:rPr>
              <a:t>kimamura9@sompo-japan.co.jp </a:t>
            </a:r>
          </a:p>
          <a:p>
            <a:r>
              <a:rPr kumimoji="1" lang="ja-JP" altLang="en-US" sz="1100" b="1" dirty="0">
                <a:latin typeface="+mj-ea"/>
                <a:ea typeface="+mj-ea"/>
              </a:rPr>
              <a:t>　　　　　　　　　　　　　　　　　　　　　　　　　　　　　　　　　　　　　　　　　　</a:t>
            </a:r>
            <a:r>
              <a:rPr lang="en-US" altLang="ja-JP" sz="1100" b="1" dirty="0">
                <a:latin typeface="+mj-ea"/>
                <a:ea typeface="+mj-ea"/>
              </a:rPr>
              <a:t>syamamoto105@sompo-japan.co.jp</a:t>
            </a:r>
            <a:endParaRPr kumimoji="1" lang="ja-JP" altLang="en-US" sz="700" b="1" dirty="0">
              <a:latin typeface="+mj-ea"/>
              <a:ea typeface="+mj-ea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35797" y="800011"/>
            <a:ext cx="6929437" cy="728031"/>
          </a:xfrm>
          <a:prstGeom prst="rect">
            <a:avLst/>
          </a:prstGeom>
          <a:solidFill>
            <a:srgbClr val="B80120"/>
          </a:solidFill>
          <a:ln w="9525" cap="flat" cmpd="sng" algn="ctr">
            <a:solidFill>
              <a:srgbClr val="CD002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【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お申込方法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】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締切：２０２０年７月１７日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</a:rPr>
              <a:t>(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金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</a:rPr>
              <a:t>)</a:t>
            </a:r>
            <a:endParaRPr kumimoji="1" lang="en-US" altLang="ja-JP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ea typeface="+mn-ea"/>
            </a:endParaRPr>
          </a:p>
          <a:p>
            <a:pPr marL="0" marR="0" indent="0" algn="ctr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下記ご記入の上、</a:t>
            </a:r>
            <a:r>
              <a:rPr kumimoji="1" lang="en-US" altLang="ja-JP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FAX</a:t>
            </a:r>
            <a:r>
              <a:rPr kumimoji="1" lang="ja-JP" altLang="en-US" sz="18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で送</a:t>
            </a:r>
            <a:r>
              <a:rPr kumimoji="1" lang="ja-JP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ea typeface="+mn-ea"/>
              </a:rPr>
              <a:t>信ください</a:t>
            </a:r>
          </a:p>
        </p:txBody>
      </p:sp>
      <p:sp>
        <p:nvSpPr>
          <p:cNvPr id="27" name="AutoShape 84"/>
          <p:cNvSpPr>
            <a:spLocks noChangeArrowheads="1"/>
          </p:cNvSpPr>
          <p:nvPr/>
        </p:nvSpPr>
        <p:spPr bwMode="auto">
          <a:xfrm>
            <a:off x="2125811" y="55422"/>
            <a:ext cx="3166542" cy="463676"/>
          </a:xfrm>
          <a:prstGeom prst="upArrow">
            <a:avLst>
              <a:gd name="adj1" fmla="val 77704"/>
              <a:gd name="adj2" fmla="val 44079"/>
            </a:avLst>
          </a:prstGeom>
          <a:noFill/>
          <a:ln w="31750">
            <a:solidFill>
              <a:srgbClr val="B8012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lvl1pPr defTabSz="960438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1050" indent="-300038" defTabSz="960438" eaLnBrk="0" hangingPunct="0">
              <a:spcBef>
                <a:spcPct val="20000"/>
              </a:spcBef>
              <a:buChar char="–"/>
              <a:defRPr kumimoji="1"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00150" indent="-239713" defTabSz="960438" eaLnBrk="0" hangingPunct="0">
              <a:spcBef>
                <a:spcPct val="20000"/>
              </a:spcBef>
              <a:buChar char="•"/>
              <a:defRPr kumimoji="1"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81163" indent="-239713" defTabSz="960438" eaLnBrk="0" hangingPunct="0">
              <a:spcBef>
                <a:spcPct val="20000"/>
              </a:spcBef>
              <a:buChar char="–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62175" indent="-241300" defTabSz="960438" eaLnBrk="0" hangingPunct="0">
              <a:spcBef>
                <a:spcPct val="20000"/>
              </a:spcBef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193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65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337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90975" indent="-241300" defTabSz="960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78167" y="254440"/>
            <a:ext cx="2733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FAX</a:t>
            </a:r>
            <a:r>
              <a:rPr lang="ja-JP" altLang="en-US" sz="1400" b="1" dirty="0"/>
              <a:t>：０７６－４４２－２４３７</a:t>
            </a:r>
            <a:endParaRPr kumimoji="1" lang="ja-JP" altLang="en-US" sz="1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94296" y="535888"/>
            <a:ext cx="2926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損害保険ジャパン株式会社富山支店　行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809" y="7153275"/>
            <a:ext cx="15121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3115" y="7576006"/>
            <a:ext cx="2885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＜公共交通機関でお越しの方＞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・ＪＲ富山駅より徒歩１５分</a:t>
            </a:r>
          </a:p>
          <a:p>
            <a:pPr eaLnBrk="1" hangingPunct="1"/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・市電　桜橋駅下車徒歩３分</a:t>
            </a:r>
            <a:endPara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800" dirty="0"/>
          </a:p>
          <a:p>
            <a:r>
              <a:rPr lang="ja-JP" altLang="en-US" sz="800" dirty="0"/>
              <a:t>＜お車でお越しの方＞</a:t>
            </a:r>
            <a:endParaRPr lang="en-US" altLang="ja-JP" sz="800" dirty="0"/>
          </a:p>
          <a:p>
            <a:r>
              <a:rPr lang="ja-JP" altLang="en-US" sz="800" dirty="0"/>
              <a:t>・お近くのコインパーキングをご利用ください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600516" y="5518756"/>
            <a:ext cx="3328531" cy="2960255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80097" y="5847150"/>
            <a:ext cx="3048308" cy="1588558"/>
          </a:xfrm>
          <a:prstGeom prst="roundRect">
            <a:avLst/>
          </a:prstGeom>
          <a:noFill/>
          <a:ln w="38100" cap="flat" cmpd="thickThin" algn="ctr">
            <a:solidFill>
              <a:srgbClr val="B8012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 bwMode="auto">
          <a:xfrm>
            <a:off x="184150" y="9551820"/>
            <a:ext cx="6956245" cy="279467"/>
          </a:xfrm>
          <a:prstGeom prst="roundRect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60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共催</a:t>
            </a:r>
            <a:r>
              <a:rPr kumimoji="1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：株式会社北陸銀行、損害保険ジャパン株式会社富山支店　　　　　　　　　　　</a:t>
            </a:r>
            <a:endParaRPr kumimoji="1" lang="en-US" altLang="ja-JP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21" y="1536910"/>
            <a:ext cx="6960663" cy="321779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145" y="5826715"/>
            <a:ext cx="2632239" cy="2508280"/>
          </a:xfrm>
          <a:prstGeom prst="rect">
            <a:avLst/>
          </a:prstGeom>
        </p:spPr>
      </p:pic>
      <p:sp>
        <p:nvSpPr>
          <p:cNvPr id="31" name="Text Box 723"/>
          <p:cNvSpPr txBox="1">
            <a:spLocks noChangeArrowheads="1"/>
          </p:cNvSpPr>
          <p:nvPr/>
        </p:nvSpPr>
        <p:spPr bwMode="auto">
          <a:xfrm>
            <a:off x="126995" y="4759176"/>
            <a:ext cx="716417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 dirty="0"/>
              <a:t>＜個人情報の取扱いに関するご案内＞</a:t>
            </a:r>
          </a:p>
          <a:p>
            <a:pPr eaLnBrk="1" hangingPunct="1"/>
            <a:r>
              <a:rPr lang="ja-JP" altLang="en-US" sz="800" dirty="0"/>
              <a:t>参加申込書にご記入いただきました情報の内容は、共催</a:t>
            </a:r>
            <a:r>
              <a:rPr lang="en-US" altLang="ja-JP" sz="800" dirty="0"/>
              <a:t>2</a:t>
            </a:r>
            <a:r>
              <a:rPr lang="ja-JP" altLang="en-US" sz="800" dirty="0"/>
              <a:t>社で共有し、本セミナーの運営及び商品・サービスに関する情報の提供・ご提案のために利用させて</a:t>
            </a:r>
            <a:endParaRPr lang="en-US" altLang="ja-JP" sz="800" dirty="0"/>
          </a:p>
          <a:p>
            <a:pPr eaLnBrk="1" hangingPunct="1"/>
            <a:r>
              <a:rPr lang="ja-JP" altLang="en-US" sz="800" dirty="0"/>
              <a:t>いただきます。（２０２０年６月１９日）</a:t>
            </a:r>
          </a:p>
          <a:p>
            <a:pPr eaLnBrk="1" hangingPunct="1">
              <a:buFontTx/>
              <a:buChar char="•"/>
            </a:pP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20205582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0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0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759</Words>
  <Application>Microsoft Office PowerPoint</Application>
  <PresentationFormat>ユーザー設定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Century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吉田＿英樹</dc:creator>
  <cp:lastModifiedBy>篠田 千春</cp:lastModifiedBy>
  <cp:revision>210</cp:revision>
  <cp:lastPrinted>2020-06-18T09:40:05Z</cp:lastPrinted>
  <dcterms:modified xsi:type="dcterms:W3CDTF">2020-07-03T04:25:03Z</dcterms:modified>
</cp:coreProperties>
</file>