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EA6"/>
    <a:srgbClr val="E0CA4B"/>
    <a:srgbClr val="D5C423"/>
    <a:srgbClr val="D5D000"/>
    <a:srgbClr val="E0D8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-22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8685-2A6E-48E9-91F2-64E5AC63C96F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3D2-9006-441D-BA98-B63A76D20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7454" r="79812" b="4602"/>
          <a:stretch/>
        </p:blipFill>
        <p:spPr bwMode="auto">
          <a:xfrm>
            <a:off x="772997" y="0"/>
            <a:ext cx="758982" cy="57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8035" r="79812" b="14021"/>
          <a:stretch/>
        </p:blipFill>
        <p:spPr bwMode="auto">
          <a:xfrm>
            <a:off x="14015" y="0"/>
            <a:ext cx="758982" cy="57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7454" r="79812" b="4602"/>
          <a:stretch/>
        </p:blipFill>
        <p:spPr bwMode="auto">
          <a:xfrm>
            <a:off x="2290961" y="0"/>
            <a:ext cx="758982" cy="57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8035" r="79812" b="14021"/>
          <a:stretch/>
        </p:blipFill>
        <p:spPr bwMode="auto">
          <a:xfrm>
            <a:off x="1531979" y="0"/>
            <a:ext cx="758982" cy="57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7454" r="79812" b="4602"/>
          <a:stretch/>
        </p:blipFill>
        <p:spPr bwMode="auto">
          <a:xfrm>
            <a:off x="3808925" y="0"/>
            <a:ext cx="758982" cy="57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8090" r="79812" b="14021"/>
          <a:stretch/>
        </p:blipFill>
        <p:spPr bwMode="auto">
          <a:xfrm>
            <a:off x="3049943" y="0"/>
            <a:ext cx="758982" cy="56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7454" r="79812" b="4602"/>
          <a:stretch/>
        </p:blipFill>
        <p:spPr bwMode="auto">
          <a:xfrm>
            <a:off x="5326889" y="0"/>
            <a:ext cx="758982" cy="57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8035" r="79812" b="14021"/>
          <a:stretch/>
        </p:blipFill>
        <p:spPr bwMode="auto">
          <a:xfrm>
            <a:off x="4567907" y="0"/>
            <a:ext cx="758982" cy="57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8035" r="79812" b="14021"/>
          <a:stretch/>
        </p:blipFill>
        <p:spPr bwMode="auto">
          <a:xfrm>
            <a:off x="6085871" y="0"/>
            <a:ext cx="758982" cy="57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1531979" y="570602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772997" y="570602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3049943" y="570602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2290961" y="570602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4567907" y="570602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3808925" y="569781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6085871" y="570602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5326889" y="570602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14015" y="570602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772997" y="1299951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14015" y="1299951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2290961" y="1299951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1531979" y="1299951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3808925" y="1299951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3049943" y="1299132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5326889" y="1299951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4567907" y="1299951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6085871" y="1299951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1531979" y="2029300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772997" y="2029300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3049943" y="2029300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2290961" y="2029300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4567907" y="2029300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3808925" y="2028481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6085871" y="2029300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5326889" y="2029300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14015" y="2029300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772997" y="2758649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14015" y="2758649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2290961" y="2758649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1531979" y="2758649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3808925" y="2758649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3049943" y="2757830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5326889" y="2758649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4567907" y="2758649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6085871" y="2758649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1531979" y="348799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772997" y="348799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3049943" y="348799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2290961" y="348799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4567907" y="348799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3808925" y="348717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6085871" y="348799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5326889" y="348799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14015" y="348799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772997" y="421816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14015" y="421816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2290961" y="421816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1531979" y="421816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3808925" y="421816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3049943" y="4217347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5326889" y="421816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4567907" y="421816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6085871" y="421816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1531979" y="4947517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772997" y="4947517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3049943" y="4947517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2290961" y="4947517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4567907" y="4947517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3808925" y="4946698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6085871" y="4947517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5326889" y="4947517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14015" y="4947517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772997" y="5676866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14015" y="5676866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2290961" y="5676866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1531979" y="5676866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3808925" y="5676866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3049943" y="5676047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4" descr="七宝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5326889" y="5676866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4567907" y="5676866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6085871" y="5676866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1531979" y="6406215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772997" y="6406215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3049943" y="6406215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2290961" y="6406215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4567907" y="6406215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3808925" y="6405396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6085871" y="6406215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5326889" y="6406215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14015" y="6406215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772997" y="713556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14015" y="713556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2290961" y="713556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1531979" y="713556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3808925" y="713556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3049943" y="713474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4" descr="七宝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5326889" y="713556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4567907" y="713556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6085871" y="713556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1531979" y="7864913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772997" y="7864913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3049943" y="7864913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2290961" y="7864913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4567907" y="7864913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3808925" y="7864093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6085871" y="7864913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5326889" y="7864913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14015" y="7864913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772997" y="859426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14015" y="859426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2290961" y="859426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1531979" y="859426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3808925" y="859426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3049943" y="8593442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4602"/>
          <a:stretch/>
        </p:blipFill>
        <p:spPr bwMode="auto">
          <a:xfrm>
            <a:off x="5326889" y="859426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4567907" y="859426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14021"/>
          <a:stretch/>
        </p:blipFill>
        <p:spPr bwMode="auto">
          <a:xfrm>
            <a:off x="6085871" y="8594264"/>
            <a:ext cx="758982" cy="7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14375"/>
          <a:stretch/>
        </p:blipFill>
        <p:spPr bwMode="auto">
          <a:xfrm>
            <a:off x="1531979" y="9323613"/>
            <a:ext cx="758982" cy="58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23794"/>
          <a:stretch/>
        </p:blipFill>
        <p:spPr bwMode="auto">
          <a:xfrm>
            <a:off x="772997" y="9323613"/>
            <a:ext cx="758982" cy="58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14375"/>
          <a:stretch/>
        </p:blipFill>
        <p:spPr bwMode="auto">
          <a:xfrm>
            <a:off x="3049943" y="9323612"/>
            <a:ext cx="758982" cy="58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23794"/>
          <a:stretch/>
        </p:blipFill>
        <p:spPr bwMode="auto">
          <a:xfrm>
            <a:off x="2290961" y="9323613"/>
            <a:ext cx="758982" cy="58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14375"/>
          <a:stretch/>
        </p:blipFill>
        <p:spPr bwMode="auto">
          <a:xfrm>
            <a:off x="4567907" y="9323612"/>
            <a:ext cx="758982" cy="58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8" r="79812" b="23740"/>
          <a:stretch/>
        </p:blipFill>
        <p:spPr bwMode="auto">
          <a:xfrm>
            <a:off x="3808925" y="9322793"/>
            <a:ext cx="758982" cy="58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14375"/>
          <a:stretch/>
        </p:blipFill>
        <p:spPr bwMode="auto">
          <a:xfrm>
            <a:off x="6085871" y="9323612"/>
            <a:ext cx="758982" cy="58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4" descr="七宝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9" r="79812" b="23794"/>
          <a:stretch/>
        </p:blipFill>
        <p:spPr bwMode="auto">
          <a:xfrm>
            <a:off x="5326889" y="9323612"/>
            <a:ext cx="758982" cy="58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4" descr="七宝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898" r="79812" b="14375"/>
          <a:stretch/>
        </p:blipFill>
        <p:spPr bwMode="auto">
          <a:xfrm>
            <a:off x="14015" y="9323613"/>
            <a:ext cx="758982" cy="58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75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8685-2A6E-48E9-91F2-64E5AC63C96F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3D2-9006-441D-BA98-B63A76D20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43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8685-2A6E-48E9-91F2-64E5AC63C96F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3D2-9006-441D-BA98-B63A76D20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8685-2A6E-48E9-91F2-64E5AC63C96F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3D2-9006-441D-BA98-B63A76D20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40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8685-2A6E-48E9-91F2-64E5AC63C96F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3D2-9006-441D-BA98-B63A76D20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22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8685-2A6E-48E9-91F2-64E5AC63C96F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3D2-9006-441D-BA98-B63A76D20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23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8685-2A6E-48E9-91F2-64E5AC63C96F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3D2-9006-441D-BA98-B63A76D20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6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8685-2A6E-48E9-91F2-64E5AC63C96F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3D2-9006-441D-BA98-B63A76D20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92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8685-2A6E-48E9-91F2-64E5AC63C96F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3D2-9006-441D-BA98-B63A76D20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8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8685-2A6E-48E9-91F2-64E5AC63C96F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3D2-9006-441D-BA98-B63A76D20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87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8685-2A6E-48E9-91F2-64E5AC63C96F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3D2-9006-441D-BA98-B63A76D20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66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08685-2A6E-48E9-91F2-64E5AC63C96F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33D2-9006-441D-BA98-B63A76D20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49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06914" y="272480"/>
            <a:ext cx="6217374" cy="9385829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6" name="タイトル 1"/>
          <p:cNvSpPr>
            <a:spLocks noGrp="1"/>
          </p:cNvSpPr>
          <p:nvPr>
            <p:ph type="ctrTitle"/>
          </p:nvPr>
        </p:nvSpPr>
        <p:spPr>
          <a:xfrm>
            <a:off x="2003487" y="853179"/>
            <a:ext cx="4483763" cy="1715492"/>
          </a:xfrm>
        </p:spPr>
        <p:txBody>
          <a:bodyPr>
            <a:noAutofit/>
          </a:bodyPr>
          <a:lstStyle/>
          <a:p>
            <a:pPr algn="l"/>
            <a:r>
              <a:rPr lang="ja-JP" altLang="en-US" sz="3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管理者の職務と役割</a:t>
            </a:r>
            <a:r>
              <a:rPr lang="ja-JP" altLang="en-US" sz="4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ja-JP" altLang="en-US" sz="4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4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32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リーダー</a:t>
            </a:r>
            <a:r>
              <a:rPr lang="ja-JP" altLang="en-US" sz="3200" b="1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として</a:t>
            </a:r>
            <a:r>
              <a:rPr lang="ja-JP" altLang="en-US" sz="32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 </a:t>
            </a:r>
            <a:r>
              <a:rPr lang="en-US" altLang="ja-JP" sz="32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2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3200" b="1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32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lang="ja-JP" altLang="en-US" sz="32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基本</a:t>
            </a:r>
            <a:r>
              <a:rPr lang="ja-JP" altLang="en-US" sz="3200" b="1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行動とは！</a:t>
            </a:r>
            <a:r>
              <a:rPr lang="ja-JP" altLang="en-US" sz="32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r>
              <a:rPr lang="ja-JP" altLang="en-US" sz="3200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kumimoji="1" lang="ja-JP" alt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9" name="サブタイトル 2"/>
          <p:cNvSpPr>
            <a:spLocks noGrp="1"/>
          </p:cNvSpPr>
          <p:nvPr>
            <p:ph type="subTitle" idx="1"/>
          </p:nvPr>
        </p:nvSpPr>
        <p:spPr>
          <a:xfrm>
            <a:off x="480692" y="2972815"/>
            <a:ext cx="6043596" cy="1125403"/>
          </a:xfrm>
        </p:spPr>
        <p:txBody>
          <a:bodyPr>
            <a:noAutofit/>
          </a:bodyPr>
          <a:lstStyle/>
          <a:p>
            <a:pPr algn="l">
              <a:lnSpc>
                <a:spcPts val="15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管理者は、業績向上のため、メンバーを取りまとめ、職場の目標を達成することが求められます。</a:t>
            </a:r>
          </a:p>
          <a:p>
            <a:pPr algn="l">
              <a:lnSpc>
                <a:spcPts val="15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本セミナーでは、職場を活性化させ、目標達成に向けて職場のメンバーをやる気にさせるリーダーシップの発揮の仕方、コミュニケーションの図り方、チームを活性化する仕組みづくりなどについて、ロールプレイを交え学びます。</a:t>
            </a:r>
            <a:endParaRPr lang="ja-JP" altLang="en-US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16180" y="870851"/>
            <a:ext cx="1550269" cy="1152128"/>
          </a:xfrm>
          <a:prstGeom prst="rect">
            <a:avLst/>
          </a:prstGeom>
          <a:solidFill>
            <a:srgbClr val="348E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タイトル 1"/>
          <p:cNvSpPr txBox="1">
            <a:spLocks/>
          </p:cNvSpPr>
          <p:nvPr/>
        </p:nvSpPr>
        <p:spPr>
          <a:xfrm>
            <a:off x="364551" y="850906"/>
            <a:ext cx="1698560" cy="11280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</a:t>
            </a:r>
            <a:endParaRPr lang="en-US" altLang="ja-JP" sz="20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案内</a:t>
            </a:r>
          </a:p>
        </p:txBody>
      </p:sp>
      <p:sp>
        <p:nvSpPr>
          <p:cNvPr id="140" name="正方形/長方形 139"/>
          <p:cNvSpPr/>
          <p:nvPr/>
        </p:nvSpPr>
        <p:spPr>
          <a:xfrm>
            <a:off x="592001" y="4060048"/>
            <a:ext cx="629487" cy="602118"/>
          </a:xfrm>
          <a:prstGeom prst="rect">
            <a:avLst/>
          </a:prstGeom>
          <a:solidFill>
            <a:srgbClr val="E0C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タイトル 1"/>
          <p:cNvSpPr txBox="1">
            <a:spLocks/>
          </p:cNvSpPr>
          <p:nvPr/>
        </p:nvSpPr>
        <p:spPr>
          <a:xfrm>
            <a:off x="513798" y="4127056"/>
            <a:ext cx="758180" cy="451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日程</a:t>
            </a:r>
            <a:endParaRPr lang="ja-JP" altLang="en-US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2" name="正方形/長方形 141"/>
          <p:cNvSpPr/>
          <p:nvPr/>
        </p:nvSpPr>
        <p:spPr>
          <a:xfrm>
            <a:off x="587015" y="4706082"/>
            <a:ext cx="629487" cy="576064"/>
          </a:xfrm>
          <a:prstGeom prst="rect">
            <a:avLst/>
          </a:prstGeom>
          <a:solidFill>
            <a:srgbClr val="E0C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タイトル 1"/>
          <p:cNvSpPr txBox="1">
            <a:spLocks/>
          </p:cNvSpPr>
          <p:nvPr/>
        </p:nvSpPr>
        <p:spPr>
          <a:xfrm>
            <a:off x="514423" y="4730279"/>
            <a:ext cx="758180" cy="451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</a:t>
            </a:r>
            <a:endParaRPr lang="ja-JP" altLang="en-US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588697" y="5338073"/>
            <a:ext cx="629487" cy="602118"/>
          </a:xfrm>
          <a:prstGeom prst="rect">
            <a:avLst/>
          </a:prstGeom>
          <a:solidFill>
            <a:srgbClr val="E0C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タイトル 1"/>
          <p:cNvSpPr txBox="1">
            <a:spLocks/>
          </p:cNvSpPr>
          <p:nvPr/>
        </p:nvSpPr>
        <p:spPr>
          <a:xfrm>
            <a:off x="548653" y="5425590"/>
            <a:ext cx="758180" cy="451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  <a:endParaRPr lang="ja-JP" altLang="en-US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587015" y="6002799"/>
            <a:ext cx="629487" cy="602118"/>
          </a:xfrm>
          <a:prstGeom prst="rect">
            <a:avLst/>
          </a:prstGeom>
          <a:solidFill>
            <a:srgbClr val="E0C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タイトル 1"/>
          <p:cNvSpPr txBox="1">
            <a:spLocks/>
          </p:cNvSpPr>
          <p:nvPr/>
        </p:nvSpPr>
        <p:spPr>
          <a:xfrm>
            <a:off x="535888" y="6084912"/>
            <a:ext cx="758180" cy="451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endParaRPr lang="ja-JP" altLang="en-US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0" name="タイトル 1"/>
          <p:cNvSpPr txBox="1">
            <a:spLocks/>
          </p:cNvSpPr>
          <p:nvPr/>
        </p:nvSpPr>
        <p:spPr>
          <a:xfrm>
            <a:off x="1329465" y="4015693"/>
            <a:ext cx="5106234" cy="6532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 </a:t>
            </a:r>
            <a:r>
              <a:rPr lang="en-US" altLang="ja-JP" b="1" dirty="0" smtClean="0">
                <a:solidFill>
                  <a:srgbClr val="348EA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srgbClr val="348EA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</a:t>
            </a:r>
            <a:r>
              <a:rPr lang="ja-JP" altLang="en-US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日（木）</a:t>
            </a: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1" name="タイトル 1"/>
          <p:cNvSpPr txBox="1">
            <a:spLocks/>
          </p:cNvSpPr>
          <p:nvPr/>
        </p:nvSpPr>
        <p:spPr>
          <a:xfrm>
            <a:off x="1291910" y="4726659"/>
            <a:ext cx="4932599" cy="6282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600"/>
              </a:lnSpc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14:00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17:00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受付開始：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13:30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</a:t>
            </a: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1223120" y="5411343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富山県中小企業研修センター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富山市赤江町１－７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1271978" y="6095191"/>
            <a:ext cx="2131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中小企業の経営者、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管理者、後継者 等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6" name="正方形/長方形 155"/>
          <p:cNvSpPr/>
          <p:nvPr/>
        </p:nvSpPr>
        <p:spPr>
          <a:xfrm>
            <a:off x="3549275" y="6906860"/>
            <a:ext cx="629487" cy="602118"/>
          </a:xfrm>
          <a:prstGeom prst="rect">
            <a:avLst/>
          </a:prstGeom>
          <a:solidFill>
            <a:srgbClr val="E0C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タイトル 1"/>
          <p:cNvSpPr txBox="1">
            <a:spLocks/>
          </p:cNvSpPr>
          <p:nvPr/>
        </p:nvSpPr>
        <p:spPr>
          <a:xfrm>
            <a:off x="3500394" y="6971164"/>
            <a:ext cx="758180" cy="451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講師</a:t>
            </a:r>
            <a:endParaRPr lang="ja-JP" altLang="en-US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4240861" y="6911243"/>
            <a:ext cx="224638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ja-JP" altLang="en-US" sz="15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波多野</a:t>
            </a:r>
            <a:r>
              <a:rPr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5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卓司</a:t>
            </a:r>
            <a:endParaRPr lang="en-US" altLang="ja-JP" sz="15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経営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コンサルティング波多野事務所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代表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9" name="サブタイトル 2"/>
          <p:cNvSpPr txBox="1">
            <a:spLocks/>
          </p:cNvSpPr>
          <p:nvPr/>
        </p:nvSpPr>
        <p:spPr>
          <a:xfrm>
            <a:off x="495847" y="9154252"/>
            <a:ext cx="3015280" cy="504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主催：</a:t>
            </a:r>
            <a:r>
              <a:rPr lang="zh-TW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富山県、富山県商工会</a:t>
            </a:r>
            <a:r>
              <a:rPr lang="zh-TW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連合会</a:t>
            </a:r>
            <a:endParaRPr lang="en-US" altLang="zh-TW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zh-TW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中小</a:t>
            </a:r>
            <a:r>
              <a:rPr lang="zh-TW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機構北陸</a:t>
            </a:r>
            <a:r>
              <a:rPr lang="zh-TW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、中小</a:t>
            </a:r>
            <a:r>
              <a:rPr lang="zh-TW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企業大学校</a:t>
            </a:r>
            <a:r>
              <a:rPr lang="zh-TW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瀬戸校</a:t>
            </a:r>
            <a:endParaRPr lang="zh-TW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0" name="正方形/長方形 159"/>
          <p:cNvSpPr/>
          <p:nvPr/>
        </p:nvSpPr>
        <p:spPr>
          <a:xfrm>
            <a:off x="587015" y="7321833"/>
            <a:ext cx="629487" cy="602118"/>
          </a:xfrm>
          <a:prstGeom prst="rect">
            <a:avLst/>
          </a:prstGeom>
          <a:solidFill>
            <a:srgbClr val="E0C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タイトル 1"/>
          <p:cNvSpPr txBox="1">
            <a:spLocks/>
          </p:cNvSpPr>
          <p:nvPr/>
        </p:nvSpPr>
        <p:spPr>
          <a:xfrm>
            <a:off x="548653" y="7427051"/>
            <a:ext cx="727768" cy="451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</a:t>
            </a:r>
            <a:endParaRPr lang="en-US" altLang="ja-JP" sz="14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27" name="正方形/長方形 1026"/>
          <p:cNvSpPr/>
          <p:nvPr/>
        </p:nvSpPr>
        <p:spPr>
          <a:xfrm>
            <a:off x="3697593" y="7555761"/>
            <a:ext cx="2894459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メーカー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にて生産技術・商品開発などに従事したのち、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1994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年経営コンサルティング波多野事務所を設立。全国での創業支援・企業支援・組織開発等に携わり、熱意溢れる精力的な指導で数多くの成功事例を生んで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いる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。また、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柔軟な思考で人材能力開発やマネジメント・マーケティング面でも力を発揮。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講師としても、熱心な人柄と「弱さを生かす」を基本理念とした実践的な指導に対する評価が高い。</a:t>
            </a:r>
            <a:endParaRPr lang="ja-JP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97411" y="2466023"/>
            <a:ext cx="4562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b="1" dirty="0" smtClean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目標</a:t>
            </a:r>
            <a:r>
              <a:rPr lang="ja-JP" altLang="en-US" sz="1400" b="1" dirty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達成に向けたチーム作り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行いたい方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b="1" dirty="0" smtClean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あらためて</a:t>
            </a:r>
            <a:r>
              <a:rPr lang="ja-JP" altLang="en-US" sz="1400" b="1" dirty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自らのリーダー像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を見直したい方</a:t>
            </a:r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4071782" y="9051481"/>
            <a:ext cx="2376263" cy="576065"/>
          </a:xfrm>
          <a:prstGeom prst="rect">
            <a:avLst/>
          </a:prstGeom>
          <a:ln w="12700">
            <a:noFill/>
            <a:prstDash val="dash"/>
          </a:ln>
        </p:spPr>
        <p:txBody>
          <a:bodyPr vert="horz" lIns="83969" tIns="41985" rIns="83969" bIns="4198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≪お問い合わせ先≫</a:t>
            </a:r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富山県商工会連合会　担当：見角</a:t>
            </a:r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076-441-2716</a:t>
            </a:r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87768" y="8007469"/>
            <a:ext cx="3258687" cy="11182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リーダーとして管理者に求められる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ものとは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!!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</a:p>
          <a:p>
            <a:pPr>
              <a:lnSpc>
                <a:spcPts val="15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メンバー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の「心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を安定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させる」「やる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気を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引き　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出す」リーダーシップ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・チームを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まとめ、チーム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を動かす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仕組みづくり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000"/>
              </a:lnSpc>
            </a:pP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000"/>
              </a:lnSpc>
            </a:pPr>
            <a:r>
              <a:rPr lang="ja-JP" altLang="en-US" sz="102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＜現場</a:t>
            </a:r>
            <a:r>
              <a:rPr lang="ja-JP" altLang="en-US" sz="102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で起こって</a:t>
            </a:r>
            <a:r>
              <a:rPr lang="ja-JP" altLang="en-US" sz="102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いる</a:t>
            </a:r>
            <a:r>
              <a:rPr lang="en-US" altLang="ja-JP" sz="102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102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02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課題を含めて</a:t>
            </a:r>
            <a:r>
              <a:rPr lang="ja-JP" altLang="en-US" sz="102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学びます＞</a:t>
            </a:r>
            <a:endParaRPr lang="ja-JP" altLang="en-US" sz="102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9" name="Picture 89" descr="\\s3d5se01\share\S290瀬戸校\中部-R1研修課☆\研修企画共有フォルダ\よろしければお使いください（瀬戸校ロゴ他）\瀬戸校ロゴ緑字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10" y="276368"/>
            <a:ext cx="1531686" cy="35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942" y="5198929"/>
            <a:ext cx="1860338" cy="160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正方形/長方形 51"/>
          <p:cNvSpPr>
            <a:spLocks noChangeArrowheads="1"/>
          </p:cNvSpPr>
          <p:nvPr/>
        </p:nvSpPr>
        <p:spPr bwMode="auto">
          <a:xfrm>
            <a:off x="1548756" y="6855341"/>
            <a:ext cx="9117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US" altLang="ja-JP" sz="1300" dirty="0">
              <a:solidFill>
                <a:schemeClr val="accent1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US" altLang="ja-JP" sz="1300" dirty="0">
              <a:solidFill>
                <a:schemeClr val="accent1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1318" y="7348084"/>
            <a:ext cx="244827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kumimoji="1"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共感を呼ぶリーダーシップ</a:t>
            </a:r>
            <a:endParaRPr kumimoji="1" lang="en-US" altLang="ja-JP" sz="1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モチベーションを高める</a:t>
            </a:r>
            <a:endParaRPr lang="en-US" altLang="ja-JP" sz="1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  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チーム活性化術</a:t>
            </a:r>
            <a:endParaRPr kumimoji="1"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958172" y="4526706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申込締切日：</a:t>
            </a:r>
            <a:r>
              <a:rPr lang="en-US" altLang="ja-JP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日（金）</a:t>
            </a:r>
            <a:endParaRPr lang="ja-JP" altLang="en-US" sz="16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78770" y="6655452"/>
            <a:ext cx="629487" cy="602118"/>
          </a:xfrm>
          <a:prstGeom prst="rect">
            <a:avLst/>
          </a:prstGeom>
          <a:solidFill>
            <a:srgbClr val="E0C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タイトル 1"/>
          <p:cNvSpPr txBox="1">
            <a:spLocks/>
          </p:cNvSpPr>
          <p:nvPr/>
        </p:nvSpPr>
        <p:spPr>
          <a:xfrm>
            <a:off x="529864" y="6734949"/>
            <a:ext cx="758180" cy="451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934792" y="392282"/>
            <a:ext cx="4500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～企業の</a:t>
            </a:r>
            <a:r>
              <a:rPr lang="ja-JP" alt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「人づくり」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を支援します！～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170" y="622414"/>
            <a:ext cx="1169307" cy="230765"/>
          </a:xfrm>
          <a:prstGeom prst="rect">
            <a:avLst/>
          </a:prstGeom>
        </p:spPr>
      </p:pic>
      <p:sp>
        <p:nvSpPr>
          <p:cNvPr id="45" name="正方形/長方形 44"/>
          <p:cNvSpPr/>
          <p:nvPr/>
        </p:nvSpPr>
        <p:spPr>
          <a:xfrm>
            <a:off x="416180" y="2043222"/>
            <a:ext cx="1550269" cy="378781"/>
          </a:xfrm>
          <a:prstGeom prst="rect">
            <a:avLst/>
          </a:prstGeom>
          <a:solidFill>
            <a:srgbClr val="E0C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入場無料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9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</TotalTime>
  <Words>194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メイリオ</vt:lpstr>
      <vt:lpstr>Arial</vt:lpstr>
      <vt:lpstr>Calibri</vt:lpstr>
      <vt:lpstr>Wingdings</vt:lpstr>
      <vt:lpstr>Office ​​テーマ</vt:lpstr>
      <vt:lpstr>管理者の職務と役割  リーダーとしての         基本行動とは！！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</dc:creator>
  <cp:lastModifiedBy>広岡　信吾</cp:lastModifiedBy>
  <cp:revision>73</cp:revision>
  <cp:lastPrinted>2016-12-15T05:50:53Z</cp:lastPrinted>
  <dcterms:created xsi:type="dcterms:W3CDTF">2015-11-25T01:45:58Z</dcterms:created>
  <dcterms:modified xsi:type="dcterms:W3CDTF">2016-12-16T02:48:58Z</dcterms:modified>
</cp:coreProperties>
</file>